
<file path=[Content_Types].xml><?xml version="1.0" encoding="utf-8"?>
<Types xmlns="http://schemas.openxmlformats.org/package/2006/content-types"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65" r:id="rId6"/>
    <p:sldId id="259" r:id="rId7"/>
    <p:sldId id="260" r:id="rId8"/>
    <p:sldId id="261" r:id="rId9"/>
    <p:sldId id="264" r:id="rId10"/>
    <p:sldId id="262" r:id="rId11"/>
    <p:sldId id="263" r:id="rId12"/>
  </p:sldIdLst>
  <p:sldSz cx="12192000" cy="6858000"/>
  <p:notesSz cx="7559675" cy="10691813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08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r>
              <a:rPr lang="pt-PT" sz="1800" b="0" strike="noStrike" spc="-1">
                <a:latin typeface="Arial"/>
              </a:rPr>
              <a:t>Clique para editar o formato do título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PT" sz="1800" b="0" strike="noStrike" spc="-1">
                <a:latin typeface="Arial"/>
              </a:rPr>
              <a:t>Segundo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Terceiro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PT" sz="1800" b="0" strike="noStrike" spc="-1">
                <a:latin typeface="Arial"/>
              </a:rPr>
              <a:t>Quarto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Quinto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Sexto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Sétimo nível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pt-PT" sz="4400" b="0" strike="noStrike" spc="-1">
                <a:latin typeface="Arial"/>
              </a:rPr>
              <a:t>Clique para editar o formato do título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3200" b="0" strike="noStrike" spc="-1"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PT" sz="2800" b="0" strike="noStrike" spc="-1">
                <a:latin typeface="Arial"/>
              </a:rPr>
              <a:t>Segundo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2400" b="0" strike="noStrike" spc="-1">
                <a:latin typeface="Arial"/>
              </a:rPr>
              <a:t>Terceiro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PT" sz="2000" b="0" strike="noStrike" spc="-1">
                <a:latin typeface="Arial"/>
              </a:rPr>
              <a:t>Quarto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Quinto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Sexto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Sétimo nível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1523880" y="1090080"/>
            <a:ext cx="9142920" cy="121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pt-PT" sz="6000" b="1" strike="noStrike" spc="-1" dirty="0">
                <a:solidFill>
                  <a:srgbClr val="4472C4"/>
                </a:solidFill>
                <a:latin typeface="Calibri Light"/>
                <a:ea typeface="DejaVu Sans"/>
              </a:rPr>
              <a:t>Jogo de Tabuleiro “Parquet”</a:t>
            </a:r>
            <a:endParaRPr lang="pt-PT" sz="6000" b="0" strike="noStrike" spc="-1" dirty="0">
              <a:latin typeface="Arial"/>
            </a:endParaRPr>
          </a:p>
        </p:txBody>
      </p:sp>
      <p:sp>
        <p:nvSpPr>
          <p:cNvPr id="77" name="CustomShape 2"/>
          <p:cNvSpPr/>
          <p:nvPr/>
        </p:nvSpPr>
        <p:spPr>
          <a:xfrm>
            <a:off x="1523880" y="2303280"/>
            <a:ext cx="91429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pt-PT" sz="2400" b="0" strike="noStrike" spc="-1">
                <a:solidFill>
                  <a:srgbClr val="000000"/>
                </a:solidFill>
                <a:latin typeface="Calibri"/>
                <a:ea typeface="DejaVu Sans"/>
              </a:rPr>
              <a:t>Segundo Projeto - Inteligência Artificial 2019/2020</a:t>
            </a:r>
            <a:endParaRPr lang="pt-PT" sz="2400" b="0" strike="noStrike" spc="-1">
              <a:latin typeface="Arial"/>
            </a:endParaRPr>
          </a:p>
        </p:txBody>
      </p:sp>
      <p:pic>
        <p:nvPicPr>
          <p:cNvPr id="78" name="Imagem 4"/>
          <p:cNvPicPr/>
          <p:nvPr/>
        </p:nvPicPr>
        <p:blipFill>
          <a:blip r:embed="rId2"/>
          <a:stretch/>
        </p:blipFill>
        <p:spPr>
          <a:xfrm>
            <a:off x="4220280" y="2786760"/>
            <a:ext cx="3750120" cy="3750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925560" y="531720"/>
            <a:ext cx="2314440" cy="548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pt-PT" sz="3600" b="1" strike="noStrike" spc="-1">
                <a:solidFill>
                  <a:srgbClr val="4472C4"/>
                </a:solidFill>
                <a:latin typeface="Calibri Light"/>
                <a:ea typeface="DejaVu Sans"/>
              </a:rPr>
              <a:t>Conclusão</a:t>
            </a:r>
            <a:endParaRPr lang="pt-PT" sz="3600" b="0" strike="noStrike" spc="-1">
              <a:latin typeface="Arial"/>
            </a:endParaRPr>
          </a:p>
        </p:txBody>
      </p:sp>
      <p:sp>
        <p:nvSpPr>
          <p:cNvPr id="4" name="TextShape 2">
            <a:extLst>
              <a:ext uri="{FF2B5EF4-FFF2-40B4-BE49-F238E27FC236}">
                <a16:creationId xmlns:a16="http://schemas.microsoft.com/office/drawing/2014/main" id="{382A5FC3-9762-44B3-96A1-0001DFCFCA88}"/>
              </a:ext>
            </a:extLst>
          </p:cNvPr>
          <p:cNvSpPr txBox="1"/>
          <p:nvPr/>
        </p:nvSpPr>
        <p:spPr>
          <a:xfrm>
            <a:off x="1056000" y="1203525"/>
            <a:ext cx="10080000" cy="3640569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pPr marL="216000" indent="-216000" algn="just">
              <a:lnSpc>
                <a:spcPct val="15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1800" b="0" strike="noStrike" spc="-1" dirty="0">
                <a:latin typeface="Arial"/>
              </a:rPr>
              <a:t>Foi possível implementar múltiplos agentes capazes de realizar aprendizagem por reforço sobre uma versão simplificada do jogo “Parquet”.</a:t>
            </a:r>
            <a:endParaRPr lang="pt-PT" sz="1800" b="0" strike="noStrike" spc="-1" dirty="0">
              <a:latin typeface="Arial"/>
              <a:ea typeface="Microsoft YaHei"/>
            </a:endParaRPr>
          </a:p>
          <a:p>
            <a:pPr marL="216000" indent="-216000" algn="just">
              <a:lnSpc>
                <a:spcPct val="15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1800" b="0" strike="noStrike" spc="-1" dirty="0">
                <a:latin typeface="Arial"/>
              </a:rPr>
              <a:t>O principal objetivo deste projeto era implementar diversos algoritmos de aprendizagem por reforço e explorar os seus resultados.</a:t>
            </a:r>
            <a:endParaRPr lang="pt-PT" sz="1800" b="0" strike="noStrike" spc="-1" dirty="0">
              <a:latin typeface="Arial"/>
              <a:ea typeface="Microsoft YaHei"/>
            </a:endParaRPr>
          </a:p>
          <a:p>
            <a:pPr marL="216000" indent="-216000" algn="just">
              <a:lnSpc>
                <a:spcPct val="15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1800" b="0" strike="noStrike" spc="-1" dirty="0">
                <a:latin typeface="Arial"/>
              </a:rPr>
              <a:t>Os resultados da implementação destes algoritmos foram bons, o agente aprendeu por reforço a jogar esta versão simplificada do jogo “Parquet”.</a:t>
            </a:r>
          </a:p>
          <a:p>
            <a:pPr marL="216000" indent="-216000" algn="just">
              <a:lnSpc>
                <a:spcPct val="15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pc="-1" dirty="0">
                <a:latin typeface="Arial"/>
                <a:ea typeface="Microsoft YaHei"/>
              </a:rPr>
              <a:t>Foi ainda possível explorar o uso do algoritmo GAI.</a:t>
            </a:r>
            <a:endParaRPr lang="pt-PT" sz="1800" b="0" strike="noStrike" spc="-1" dirty="0">
              <a:latin typeface="Arial"/>
              <a:ea typeface="Microsoft YaHe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838080" y="-181800"/>
            <a:ext cx="10514520" cy="141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pt-PT" sz="3600" b="1" strike="noStrike" spc="-1">
                <a:solidFill>
                  <a:srgbClr val="4472C4"/>
                </a:solidFill>
                <a:latin typeface="Calibri Light"/>
                <a:ea typeface="DejaVu Sans"/>
              </a:rPr>
              <a:t>Objetivo</a:t>
            </a:r>
            <a:endParaRPr lang="pt-PT" sz="3600" b="0" strike="noStrike" spc="-1"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838080" y="923760"/>
            <a:ext cx="10514520" cy="5805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pt-PT" sz="2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Aplicação de diversos algoritmos de aprendizagem por reforço, com várias parametrizações e processos de aprendizagem ao jogo de tabuleiro Parquet.</a:t>
            </a:r>
            <a:endParaRPr lang="pt-PT" sz="2800" b="0" strike="noStrike" spc="-1" dirty="0">
              <a:latin typeface="Arial"/>
            </a:endParaRP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PT" sz="2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Proximal </a:t>
            </a:r>
            <a:r>
              <a:rPr lang="pt-PT" sz="24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Policy</a:t>
            </a:r>
            <a:r>
              <a:rPr lang="pt-PT" sz="2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r>
              <a:rPr lang="pt-PT" sz="24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Optimization</a:t>
            </a:r>
            <a:r>
              <a:rPr lang="pt-PT" sz="2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(PPO)</a:t>
            </a:r>
            <a:endParaRPr lang="pt-PT" sz="2400" b="0" strike="noStrike" spc="-1" dirty="0">
              <a:latin typeface="Arial"/>
            </a:endParaRP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PT" sz="2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Soft Actor-</a:t>
            </a:r>
            <a:r>
              <a:rPr lang="pt-PT" sz="24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Critic</a:t>
            </a:r>
            <a:r>
              <a:rPr lang="pt-PT" sz="2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(SAC)</a:t>
            </a:r>
            <a:endParaRPr lang="pt-PT" sz="2400" b="0" strike="noStrike" spc="-1" dirty="0">
              <a:latin typeface="Arial"/>
            </a:endParaRPr>
          </a:p>
          <a:p>
            <a:pPr marL="685800" lvl="1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PT" sz="24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Generative</a:t>
            </a:r>
            <a:r>
              <a:rPr lang="pt-PT" sz="2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 </a:t>
            </a:r>
            <a:r>
              <a:rPr lang="pt-PT" sz="24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Adversarial</a:t>
            </a:r>
            <a:r>
              <a:rPr lang="pt-PT" sz="2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r>
              <a:rPr lang="pt-PT" sz="24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Imitation</a:t>
            </a:r>
            <a:r>
              <a:rPr lang="pt-PT" sz="2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r>
              <a:rPr lang="pt-PT" sz="24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Learning</a:t>
            </a:r>
            <a:r>
              <a:rPr lang="pt-PT" sz="2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(GAIL)</a:t>
            </a:r>
            <a:endParaRPr lang="pt-PT" sz="2400" b="0" strike="noStrike" spc="-1" dirty="0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pt-PT" sz="2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Análise do processo de aprendizagem ao longo do tempo com recurso a gráficos de recompensa e outros parâmetros.</a:t>
            </a:r>
            <a:endParaRPr lang="pt-PT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pt-PT" sz="2800" b="0" strike="noStrike" spc="-1" dirty="0">
              <a:latin typeface="Arial"/>
            </a:endParaRPr>
          </a:p>
        </p:txBody>
      </p:sp>
      <p:pic>
        <p:nvPicPr>
          <p:cNvPr id="82" name="Imagem 6"/>
          <p:cNvPicPr/>
          <p:nvPr/>
        </p:nvPicPr>
        <p:blipFill>
          <a:blip r:embed="rId2"/>
          <a:stretch/>
        </p:blipFill>
        <p:spPr>
          <a:xfrm>
            <a:off x="9120240" y="4150800"/>
            <a:ext cx="2232360" cy="2232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838080" y="-181800"/>
            <a:ext cx="10514520" cy="141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pt-PT" sz="3600" b="1" strike="noStrike" spc="-1" dirty="0">
                <a:solidFill>
                  <a:srgbClr val="4472C4"/>
                </a:solidFill>
                <a:latin typeface="Calibri Light"/>
                <a:ea typeface="DejaVu Sans"/>
              </a:rPr>
              <a:t>Abordagem</a:t>
            </a:r>
            <a:endParaRPr lang="pt-PT" sz="3600" b="0" strike="noStrike" spc="-1" dirty="0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288000" y="936000"/>
            <a:ext cx="5832000" cy="5472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600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pt-PT" sz="2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r>
              <a:rPr lang="pt-PT" sz="28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Unity</a:t>
            </a:r>
            <a:r>
              <a:rPr lang="pt-PT" sz="2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- para o desenvolvimento do jogo. Primeira vez que usamos </a:t>
            </a:r>
            <a:r>
              <a:rPr lang="pt-PT" sz="28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Unity</a:t>
            </a:r>
            <a:r>
              <a:rPr lang="pt-PT" sz="2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e C#.</a:t>
            </a:r>
            <a:endParaRPr lang="pt-PT" sz="2800" b="0" strike="noStrike" spc="-1" dirty="0">
              <a:latin typeface="Arial"/>
              <a:ea typeface="Microsoft YaHei"/>
            </a:endParaRPr>
          </a:p>
          <a:p>
            <a:pPr marL="817200" lvl="2" algn="just">
              <a:buClr>
                <a:srgbClr val="000000"/>
              </a:buClr>
              <a:buFont typeface="Arial"/>
              <a:buChar char="•"/>
            </a:pPr>
            <a:r>
              <a:rPr lang="pt-PT" sz="2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r>
              <a:rPr lang="pt-PT" sz="24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Canvas</a:t>
            </a:r>
            <a:r>
              <a:rPr lang="pt-PT" sz="2400" spc="-1" dirty="0">
                <a:solidFill>
                  <a:srgbClr val="000000"/>
                </a:solidFill>
                <a:latin typeface="Calibri"/>
                <a:ea typeface="DejaVu Sans"/>
              </a:rPr>
              <a:t> -</a:t>
            </a:r>
            <a:r>
              <a:rPr lang="pt-PT" sz="2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tratar da representação gráfica do projeto.</a:t>
            </a:r>
            <a:endParaRPr lang="pt-PT" sz="2400" b="0" strike="noStrike" spc="-1" dirty="0">
              <a:latin typeface="Arial"/>
              <a:ea typeface="Microsoft YaHei"/>
            </a:endParaRPr>
          </a:p>
          <a:p>
            <a:pPr marL="360000" algn="just">
              <a:lnSpc>
                <a:spcPct val="100000"/>
              </a:lnSpc>
            </a:pPr>
            <a:endParaRPr lang="pt-PT" sz="2400" b="0" strike="noStrike" spc="-1" dirty="0">
              <a:latin typeface="Arial"/>
              <a:ea typeface="Microsoft YaHei"/>
            </a:endParaRPr>
          </a:p>
          <a:p>
            <a:pPr marL="3600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pt-PT" sz="2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r>
              <a:rPr lang="pt-PT" sz="28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MLAgents</a:t>
            </a:r>
            <a:r>
              <a:rPr lang="pt-PT" sz="2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- para o treino de agente através da aprendizagem com reforço.</a:t>
            </a:r>
            <a:endParaRPr lang="pt-PT" sz="2800" b="0" strike="noStrike" spc="-1" dirty="0">
              <a:latin typeface="Arial"/>
              <a:ea typeface="Microsoft YaHei"/>
            </a:endParaRPr>
          </a:p>
          <a:p>
            <a:pPr marL="360000" algn="just">
              <a:lnSpc>
                <a:spcPct val="100000"/>
              </a:lnSpc>
            </a:pPr>
            <a:endParaRPr lang="pt-PT" sz="2800" b="0" strike="noStrike" spc="-1" dirty="0">
              <a:latin typeface="Arial"/>
              <a:ea typeface="Microsoft YaHei"/>
            </a:endParaRPr>
          </a:p>
          <a:p>
            <a:pPr marL="36000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pt-PT" sz="2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r>
              <a:rPr lang="pt-PT" sz="28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TensorBoard</a:t>
            </a:r>
            <a:r>
              <a:rPr lang="pt-PT" sz="2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 para medir o treino dos agentes, gera gráficos de recompensa ao longo do tempo.</a:t>
            </a:r>
            <a:endParaRPr lang="pt-PT" sz="2800" b="0" strike="noStrike" spc="-1" dirty="0">
              <a:latin typeface="Arial"/>
              <a:ea typeface="Microsoft YaHei"/>
            </a:endParaRPr>
          </a:p>
        </p:txBody>
      </p:sp>
      <p:pic>
        <p:nvPicPr>
          <p:cNvPr id="85" name="Imagem 84"/>
          <p:cNvPicPr/>
          <p:nvPr/>
        </p:nvPicPr>
        <p:blipFill>
          <a:blip r:embed="rId2"/>
          <a:stretch/>
        </p:blipFill>
        <p:spPr>
          <a:xfrm>
            <a:off x="6768000" y="1233720"/>
            <a:ext cx="4608000" cy="4512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>
            <a:extLst>
              <a:ext uri="{FF2B5EF4-FFF2-40B4-BE49-F238E27FC236}">
                <a16:creationId xmlns:a16="http://schemas.microsoft.com/office/drawing/2014/main" id="{98716A4D-DB3C-4E75-A702-B85AEFE5D8DC}"/>
              </a:ext>
            </a:extLst>
          </p:cNvPr>
          <p:cNvSpPr/>
          <p:nvPr/>
        </p:nvSpPr>
        <p:spPr>
          <a:xfrm>
            <a:off x="838080" y="-181800"/>
            <a:ext cx="10514520" cy="141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pt-PT" sz="3600" b="1" strike="noStrike" spc="-1" dirty="0">
                <a:solidFill>
                  <a:srgbClr val="4472C4"/>
                </a:solidFill>
                <a:latin typeface="Calibri Light"/>
                <a:ea typeface="DejaVu Sans"/>
              </a:rPr>
              <a:t>Demo</a:t>
            </a:r>
            <a:endParaRPr lang="pt-PT" sz="3600" b="0" strike="noStrike" spc="-1" dirty="0">
              <a:latin typeface="Arial"/>
            </a:endParaRPr>
          </a:p>
        </p:txBody>
      </p:sp>
      <p:pic>
        <p:nvPicPr>
          <p:cNvPr id="5" name="Demo">
            <a:hlinkClick r:id="" action="ppaction://media"/>
            <a:extLst>
              <a:ext uri="{FF2B5EF4-FFF2-40B4-BE49-F238E27FC236}">
                <a16:creationId xmlns:a16="http://schemas.microsoft.com/office/drawing/2014/main" id="{A95EFB96-EEFA-40E2-9CFC-F11B01B98D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7439" y="843880"/>
            <a:ext cx="9957123" cy="5600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367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8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936000" y="308160"/>
            <a:ext cx="7920000" cy="4118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pt-PT" sz="3600" b="1" strike="noStrike" spc="-1">
                <a:solidFill>
                  <a:srgbClr val="4472C4"/>
                </a:solidFill>
                <a:latin typeface="Calibri Light"/>
              </a:rPr>
              <a:t>Resultados experimentais</a:t>
            </a:r>
            <a:endParaRPr lang="pt-PT" sz="3600" b="1" strike="noStrike" spc="-1">
              <a:solidFill>
                <a:srgbClr val="4472C4"/>
              </a:solidFill>
              <a:latin typeface="Calibri Light"/>
              <a:ea typeface="DejaVu Sans"/>
            </a:endParaRPr>
          </a:p>
        </p:txBody>
      </p:sp>
      <p:pic>
        <p:nvPicPr>
          <p:cNvPr id="87" name="Imagem 86"/>
          <p:cNvPicPr/>
          <p:nvPr/>
        </p:nvPicPr>
        <p:blipFill>
          <a:blip r:embed="rId2"/>
          <a:stretch/>
        </p:blipFill>
        <p:spPr>
          <a:xfrm>
            <a:off x="2175060" y="1347300"/>
            <a:ext cx="7841880" cy="4163400"/>
          </a:xfrm>
          <a:prstGeom prst="rect">
            <a:avLst/>
          </a:prstGeom>
          <a:ln>
            <a:noFill/>
          </a:ln>
        </p:spPr>
      </p:pic>
      <p:sp>
        <p:nvSpPr>
          <p:cNvPr id="6" name="TextShape 2">
            <a:extLst>
              <a:ext uri="{FF2B5EF4-FFF2-40B4-BE49-F238E27FC236}">
                <a16:creationId xmlns:a16="http://schemas.microsoft.com/office/drawing/2014/main" id="{DC51858C-98F8-4341-B984-393FF2AF2A93}"/>
              </a:ext>
            </a:extLst>
          </p:cNvPr>
          <p:cNvSpPr txBox="1"/>
          <p:nvPr/>
        </p:nvSpPr>
        <p:spPr>
          <a:xfrm>
            <a:off x="1055880" y="5634847"/>
            <a:ext cx="10080000" cy="367878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pt-PT" sz="1800" b="0" strike="noStrike" spc="-1" dirty="0">
                <a:latin typeface="Arial"/>
              </a:rPr>
              <a:t>Gráfico de recompensa de todos os testes realizados.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2">
            <a:extLst>
              <a:ext uri="{FF2B5EF4-FFF2-40B4-BE49-F238E27FC236}">
                <a16:creationId xmlns:a16="http://schemas.microsoft.com/office/drawing/2014/main" id="{1689B4A0-B5F6-43C1-99E2-A9A2C9C4A858}"/>
              </a:ext>
            </a:extLst>
          </p:cNvPr>
          <p:cNvSpPr txBox="1"/>
          <p:nvPr/>
        </p:nvSpPr>
        <p:spPr>
          <a:xfrm>
            <a:off x="1055880" y="2844341"/>
            <a:ext cx="10080000" cy="367878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PT" sz="1800" b="0" strike="noStrike" spc="-1" dirty="0">
                <a:latin typeface="Arial"/>
              </a:rPr>
              <a:t>Gráfico de recompensa do melhor teste usando PPO</a:t>
            </a:r>
          </a:p>
        </p:txBody>
      </p:sp>
      <p:pic>
        <p:nvPicPr>
          <p:cNvPr id="7" name="Imagem 6" descr="Uma imagem com homem, água, em pé, pessoas&#10;&#10;Descrição gerada automaticamente">
            <a:extLst>
              <a:ext uri="{FF2B5EF4-FFF2-40B4-BE49-F238E27FC236}">
                <a16:creationId xmlns:a16="http://schemas.microsoft.com/office/drawing/2014/main" id="{55DCA2B0-A6C5-4884-B5A2-B1964348C041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820" y="234295"/>
            <a:ext cx="4900131" cy="2473416"/>
          </a:xfrm>
          <a:prstGeom prst="rect">
            <a:avLst/>
          </a:prstGeom>
        </p:spPr>
      </p:pic>
      <p:pic>
        <p:nvPicPr>
          <p:cNvPr id="8" name="Imagem 7" descr="Uma imagem com água, grupo, luz, cacho&#10;&#10;Descrição gerada automaticamente">
            <a:extLst>
              <a:ext uri="{FF2B5EF4-FFF2-40B4-BE49-F238E27FC236}">
                <a16:creationId xmlns:a16="http://schemas.microsoft.com/office/drawing/2014/main" id="{71733C2C-119C-4BFC-990E-F6479680A2E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821" y="3348849"/>
            <a:ext cx="4900130" cy="2588611"/>
          </a:xfrm>
          <a:prstGeom prst="rect">
            <a:avLst/>
          </a:prstGeom>
        </p:spPr>
      </p:pic>
      <p:sp>
        <p:nvSpPr>
          <p:cNvPr id="9" name="TextShape 2">
            <a:extLst>
              <a:ext uri="{FF2B5EF4-FFF2-40B4-BE49-F238E27FC236}">
                <a16:creationId xmlns:a16="http://schemas.microsoft.com/office/drawing/2014/main" id="{B3BF6D48-2794-4029-8F1F-82383BC5668D}"/>
              </a:ext>
            </a:extLst>
          </p:cNvPr>
          <p:cNvSpPr txBox="1"/>
          <p:nvPr/>
        </p:nvSpPr>
        <p:spPr>
          <a:xfrm>
            <a:off x="1055879" y="6074090"/>
            <a:ext cx="10080000" cy="367878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PT" sz="1800" b="0" strike="noStrike" spc="-1" dirty="0">
                <a:latin typeface="Arial"/>
              </a:rPr>
              <a:t>Gráfico de recompensa do melhor teste usando SAC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E5CEB2BF-9F9D-40A4-B199-338CD7D168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890" y="416032"/>
            <a:ext cx="2762250" cy="417195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8BF79337-5D76-465B-AEFB-B02781BD70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35631" y="234295"/>
            <a:ext cx="2838450" cy="42005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E4DA5047-C3E3-4AED-8F25-544A6BA482FF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8978" y="1604389"/>
            <a:ext cx="6673801" cy="3649222"/>
          </a:xfrm>
          <a:prstGeom prst="rect">
            <a:avLst/>
          </a:prstGeom>
        </p:spPr>
      </p:pic>
      <p:sp>
        <p:nvSpPr>
          <p:cNvPr id="7" name="TextShape 2">
            <a:extLst>
              <a:ext uri="{FF2B5EF4-FFF2-40B4-BE49-F238E27FC236}">
                <a16:creationId xmlns:a16="http://schemas.microsoft.com/office/drawing/2014/main" id="{BD6DE8E7-C050-425D-9575-11234FA7FF35}"/>
              </a:ext>
            </a:extLst>
          </p:cNvPr>
          <p:cNvSpPr txBox="1"/>
          <p:nvPr/>
        </p:nvSpPr>
        <p:spPr>
          <a:xfrm>
            <a:off x="1055879" y="6074090"/>
            <a:ext cx="10080000" cy="367878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PT" sz="1800" b="0" strike="noStrike" spc="-1" dirty="0">
                <a:latin typeface="Arial"/>
              </a:rPr>
              <a:t>Gráfico de recompensa usando a rede neural do melhor teste com PPO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948F0BF-84ED-41E5-982A-4CAEF66C0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629" y="416032"/>
            <a:ext cx="4000500" cy="5581650"/>
          </a:xfrm>
          <a:prstGeom prst="rect">
            <a:avLst/>
          </a:prstGeom>
        </p:spPr>
      </p:pic>
      <p:sp>
        <p:nvSpPr>
          <p:cNvPr id="5" name="TextShape 2">
            <a:extLst>
              <a:ext uri="{FF2B5EF4-FFF2-40B4-BE49-F238E27FC236}">
                <a16:creationId xmlns:a16="http://schemas.microsoft.com/office/drawing/2014/main" id="{2C1B38C6-F45A-4D1A-B913-196C2C2FA9AB}"/>
              </a:ext>
            </a:extLst>
          </p:cNvPr>
          <p:cNvSpPr txBox="1"/>
          <p:nvPr/>
        </p:nvSpPr>
        <p:spPr>
          <a:xfrm>
            <a:off x="1055879" y="6074090"/>
            <a:ext cx="10080000" cy="367878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PT" sz="1800" b="0" strike="noStrike" spc="-1" dirty="0">
                <a:latin typeface="Arial"/>
              </a:rPr>
              <a:t>Ficheiro de configuração do agente GAI.</a:t>
            </a:r>
          </a:p>
        </p:txBody>
      </p:sp>
    </p:spTree>
    <p:extLst>
      <p:ext uri="{BB962C8B-B14F-4D97-AF65-F5344CB8AC3E}">
        <p14:creationId xmlns:p14="http://schemas.microsoft.com/office/powerpoint/2010/main" val="3885814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Imagem 98"/>
          <p:cNvPicPr/>
          <p:nvPr/>
        </p:nvPicPr>
        <p:blipFill>
          <a:blip r:embed="rId2"/>
          <a:stretch/>
        </p:blipFill>
        <p:spPr>
          <a:xfrm>
            <a:off x="1056000" y="1115987"/>
            <a:ext cx="5078700" cy="2972436"/>
          </a:xfrm>
          <a:prstGeom prst="rect">
            <a:avLst/>
          </a:prstGeom>
          <a:ln>
            <a:noFill/>
          </a:ln>
        </p:spPr>
      </p:pic>
      <p:sp>
        <p:nvSpPr>
          <p:cNvPr id="102" name="TextShape 2"/>
          <p:cNvSpPr txBox="1"/>
          <p:nvPr/>
        </p:nvSpPr>
        <p:spPr>
          <a:xfrm>
            <a:off x="1056000" y="4922668"/>
            <a:ext cx="10080000" cy="921876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pt-PT" sz="1800" b="0" strike="noStrike" spc="-1" dirty="0">
                <a:latin typeface="Arial"/>
              </a:rPr>
              <a:t>	Como o algoritmo GAI é menos relevante foram corridos menos testes. Os resultados esperados seriam os mesmo que no PPO mas em teoria surgiriam mais cedo devido ao uso das demonstrações.</a:t>
            </a:r>
          </a:p>
        </p:txBody>
      </p:sp>
      <p:pic>
        <p:nvPicPr>
          <p:cNvPr id="5" name="Imagem 4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C7FAED30-684E-4BF0-B294-5A2F72C2FA0F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2408" y="1115987"/>
            <a:ext cx="2572292" cy="297243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TM03457515[[fn=Vista]]</Template>
  <TotalTime>440</TotalTime>
  <Words>287</Words>
  <Application>Microsoft Office PowerPoint</Application>
  <PresentationFormat>Ecrã Panorâmico</PresentationFormat>
  <Paragraphs>28</Paragraphs>
  <Slides>10</Slides>
  <Notes>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dos diapositivos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Symbol</vt:lpstr>
      <vt:lpstr>Wingdings</vt:lpstr>
      <vt:lpstr>Office Theme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>Diogo Reis</dc:creator>
  <dc:description/>
  <cp:lastModifiedBy>up201405015@ms.uporto.pt</cp:lastModifiedBy>
  <cp:revision>41</cp:revision>
  <dcterms:created xsi:type="dcterms:W3CDTF">2020-03-08T13:39:28Z</dcterms:created>
  <dcterms:modified xsi:type="dcterms:W3CDTF">2020-06-01T08:57:40Z</dcterms:modified>
  <dc:language>pt-PT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Ecrã Panorâmico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5</vt:i4>
  </property>
</Properties>
</file>